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23AA49-2E75-4DEE-A296-23889595AB77}">
  <a:tblStyle styleId="{7123AA49-2E75-4DEE-A296-23889595AB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5aa8525d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5aa8525d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5aa8525d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5aa8525d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5aa8525d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5aa8525d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5aa8525d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5aa8525d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Google Shape;28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" name="Google Shape;29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gif"/><Relationship Id="rId4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Pose Estimation</a:t>
            </a:r>
            <a:endParaRPr sz="14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0" y="3165450"/>
            <a:ext cx="7688100" cy="15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/>
              <a:t>Group 4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Devesh Datwani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Thabsheer Machingal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Nitant Vyas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Human Pose Estimation Benchmark (PCKH-0.5)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5363" y="1889700"/>
            <a:ext cx="5116887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The FLIC Dataset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729450" y="2078875"/>
            <a:ext cx="8151900" cy="27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5003 annotated images with human beings in stills from Hollywood movies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Image dimension 720 pixels x 480 pixels x 3(color image)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29 key points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Keypoint representation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700"/>
              <a:t>	[ (x1,y1), (x2,y2) ……. (xn, yn) ]</a:t>
            </a:r>
            <a:r>
              <a:rPr baseline="30000" lang="en" sz="1700"/>
              <a:t>T</a:t>
            </a:r>
            <a:endParaRPr baseline="30000" sz="17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700"/>
              <a:t>[ (120, 300), (293, 34), (-1, -1) ……. (400, 600) ]</a:t>
            </a:r>
            <a:r>
              <a:rPr baseline="30000" lang="en" sz="1700"/>
              <a:t>T</a:t>
            </a:r>
            <a:endParaRPr baseline="30000"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746025" y="2605050"/>
            <a:ext cx="35127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Model Summary</a:t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4679475" y="594450"/>
            <a:ext cx="41853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Model: "sequential_1"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Layer (type)                Output Shape              Param #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conv2d_4 (Conv2D)           (None, 214, 214, 96)      34944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layer_normalization_4 (Laye  (None, 214, 214, 96)     192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rNormalization)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max_pooling2d_4 (MaxPooling  (None, 71, 71, 96)       0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2D)            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conv2d_5 (Conv2D)           (None, 67, 67, 256)       614656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layer_normalization_5 (Laye  (None, 67, 67, 256)      512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rNormalization)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max_pooling2d_5 (MaxPooling  (None, 22, 22, 256)      0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2D)            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conv2d_6 (Conv2D)           (None, 20, 20, 384)       885120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layer_normalization_6 (Laye  (None, 20, 20, 384)      768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rNormalization)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max_pooling2d_6 (MaxPooling  (None, 6, 6, 384)        0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2D)            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conv2d_7 (Conv2D)           (None, 4, 4, 256)         884992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layer_normalization_7 (Laye  (None, 4, 4, 256)        512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rNormalization)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max_pooling2d_7 (MaxPooling  (None, 1, 1, 256)        0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2D)            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flatten_1 (Flatten)         (None, 256)               0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dense_3 (Dense)             (None, 4096)              1052672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dropout_2 (Dropout)         (None, 4096)              0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dense_4 (Dense)             (None, 4096)              16781312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dropout_3 (Dropout)         (None, 4096)              0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dense_5 (Dense)             (None, 58)                237626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 params: 20,493,306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Trainable params: 20,493,306</a:t>
            </a:r>
            <a:endParaRPr sz="5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Non-trainable params: 0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/>
          <p:nvPr/>
        </p:nvSpPr>
        <p:spPr>
          <a:xfrm>
            <a:off x="7660100" y="4313950"/>
            <a:ext cx="349800" cy="33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7660100" y="697600"/>
            <a:ext cx="349800" cy="33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7660100" y="1120775"/>
            <a:ext cx="349800" cy="33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7660100" y="1543950"/>
            <a:ext cx="349800" cy="33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7660100" y="2603150"/>
            <a:ext cx="349800" cy="33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7660100" y="3030850"/>
            <a:ext cx="349800" cy="33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7660100" y="3458550"/>
            <a:ext cx="349800" cy="33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7660100" y="3886250"/>
            <a:ext cx="349800" cy="33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5252775" y="1085525"/>
            <a:ext cx="546300" cy="33075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5391200" y="2404175"/>
            <a:ext cx="31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866925" y="1852700"/>
            <a:ext cx="461700" cy="1836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 rot="-5400000">
            <a:off x="631575" y="2570600"/>
            <a:ext cx="9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Image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8247100" y="644375"/>
            <a:ext cx="6048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0" baseline="-2500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baseline="-2500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baseline="-2500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="0" baseline="-2500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b="0" baseline="-2500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b="0" baseline="-2500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26</a:t>
            </a:r>
            <a:endParaRPr b="0" baseline="-2500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27</a:t>
            </a:r>
            <a:endParaRPr b="0" baseline="-2500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28</a:t>
            </a:r>
            <a:endParaRPr b="0" baseline="-2500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29</a:t>
            </a:r>
            <a:endParaRPr b="0" baseline="-2500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 rot="-5400000">
            <a:off x="4972825" y="2421763"/>
            <a:ext cx="300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OUTPUT LAYER</a:t>
            </a:r>
            <a:endParaRPr b="0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8" name="Google Shape;178;p25"/>
          <p:cNvCxnSpPr/>
          <p:nvPr/>
        </p:nvCxnSpPr>
        <p:spPr>
          <a:xfrm>
            <a:off x="1822650" y="2770700"/>
            <a:ext cx="29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9" name="Google Shape;179;p25"/>
          <p:cNvSpPr/>
          <p:nvPr/>
        </p:nvSpPr>
        <p:spPr>
          <a:xfrm>
            <a:off x="3017550" y="1116950"/>
            <a:ext cx="546300" cy="33075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 rot="-5400000">
            <a:off x="2262663" y="2580900"/>
            <a:ext cx="20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Hidden Layers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6898516" y="881525"/>
            <a:ext cx="295750" cy="3679150"/>
          </a:xfrm>
          <a:custGeom>
            <a:rect b="b" l="l" r="r" t="t"/>
            <a:pathLst>
              <a:path extrusionOk="0" h="147166" w="11830">
                <a:moveTo>
                  <a:pt x="7899" y="0"/>
                </a:moveTo>
                <a:cubicBezTo>
                  <a:pt x="8142" y="8646"/>
                  <a:pt x="10668" y="40314"/>
                  <a:pt x="9356" y="51873"/>
                </a:cubicBezTo>
                <a:cubicBezTo>
                  <a:pt x="8045" y="63433"/>
                  <a:pt x="-213" y="63335"/>
                  <a:pt x="30" y="69357"/>
                </a:cubicBezTo>
                <a:cubicBezTo>
                  <a:pt x="273" y="75380"/>
                  <a:pt x="8919" y="75040"/>
                  <a:pt x="10813" y="88008"/>
                </a:cubicBezTo>
                <a:cubicBezTo>
                  <a:pt x="12707" y="100976"/>
                  <a:pt x="11299" y="137306"/>
                  <a:pt x="11396" y="14716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Parameters</a:t>
            </a:r>
            <a:endParaRPr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Epochs = 100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Batch Size = 32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Optimizer = Adam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Learning Rate = 0.0001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Loss = Mean Squared Error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Training Size = 4000 Images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729450" y="568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Training History</a:t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4800" y="1103450"/>
            <a:ext cx="5817999" cy="36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1124775" y="2866025"/>
            <a:ext cx="7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LOSS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4275400" y="4598250"/>
            <a:ext cx="9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EPOCH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Map </a:t>
            </a:r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713" y="1968650"/>
            <a:ext cx="4317075" cy="26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6178275" y="3111500"/>
            <a:ext cx="23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18 filters of 1st convolution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3091350" y="2304150"/>
            <a:ext cx="2961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Sample Predictions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4650" y="750402"/>
            <a:ext cx="6454700" cy="43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563" y="822449"/>
            <a:ext cx="6348875" cy="43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2819450" y="4706400"/>
            <a:ext cx="7611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305"/>
              <a:t>INPUT</a:t>
            </a:r>
            <a:endParaRPr sz="1305"/>
          </a:p>
        </p:txBody>
      </p:sp>
      <p:sp>
        <p:nvSpPr>
          <p:cNvPr id="94" name="Google Shape;94;p14"/>
          <p:cNvSpPr txBox="1"/>
          <p:nvPr>
            <p:ph idx="2" type="body"/>
          </p:nvPr>
        </p:nvSpPr>
        <p:spPr>
          <a:xfrm>
            <a:off x="5461478" y="4706400"/>
            <a:ext cx="1063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OUTPUT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3463" y="1578400"/>
            <a:ext cx="4540375" cy="324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PCKH 0.5 Score</a:t>
            </a:r>
            <a:endParaRPr/>
          </a:p>
        </p:txBody>
      </p:sp>
      <p:graphicFrame>
        <p:nvGraphicFramePr>
          <p:cNvPr id="223" name="Google Shape;223;p32"/>
          <p:cNvGraphicFramePr/>
          <p:nvPr/>
        </p:nvGraphicFramePr>
        <p:xfrm>
          <a:off x="954300" y="250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{7123AA49-2E75-4DEE-A296-23889595AB77}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Body Part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 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 Set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Right Shoulder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Left Shoulder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Right Wrist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Performance </a:t>
            </a:r>
            <a:endParaRPr/>
          </a:p>
        </p:txBody>
      </p:sp>
      <p:sp>
        <p:nvSpPr>
          <p:cNvPr id="229" name="Google Shape;229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700"/>
              <a:t>Intel i5 12th generation Asus ultrabook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700"/>
              <a:t>No GPU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700"/>
              <a:t>~ 0.086 seconds for a forward pass (estimation)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" sz="1700"/>
              <a:t>~ 11 frames per second </a:t>
            </a:r>
            <a:endParaRPr sz="1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3511950" y="2304150"/>
            <a:ext cx="2123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Desired Outcomes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Learn more about Convolutional Neural Networks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Learn how to implement a paper on CNN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Learn Pose Estimation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Why Pose Estimation? 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325" y="2078875"/>
            <a:ext cx="76884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Track athlete performance / postures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Agent intention prediction for autonomous vehicles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Human health evaluation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AR video games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7650" y="1968200"/>
            <a:ext cx="7688700" cy="3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50"/>
              <a:buNone/>
            </a:pPr>
            <a:r>
              <a:rPr lang="en" sz="1500"/>
              <a:t>Paper =&gt; DeepPose by Alexander Toshev, Christian Szegedy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50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50"/>
              <a:buNone/>
            </a:pPr>
            <a:r>
              <a:rPr lang="en" sz="1500"/>
              <a:t>Machine Learning Technique =&gt; Convolution Neural Network (with a regressor)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50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50"/>
              <a:buNone/>
            </a:pPr>
            <a:r>
              <a:rPr lang="en" sz="1500"/>
              <a:t>Neural Network Libraries =&gt; Tensorflow, Keras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50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50"/>
              <a:buNone/>
            </a:pPr>
            <a:r>
              <a:rPr lang="en" sz="1500"/>
              <a:t>Dataset =&gt; FLIC Pose Dataset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50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50"/>
              <a:buNone/>
            </a:pPr>
            <a:r>
              <a:rPr lang="en" sz="1500"/>
              <a:t>Dataset Size ~ 5003 images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50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50"/>
              <a:buNone/>
            </a:pPr>
            <a:r>
              <a:rPr lang="en" sz="1500"/>
              <a:t>Training Tool = Google Colab notebook that runs a virtual Nvidia K80 / T4 GPU</a:t>
            </a:r>
            <a:r>
              <a:rPr lang="en" sz="1500"/>
              <a:t>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50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50"/>
              <a:buNone/>
            </a:pPr>
            <a:r>
              <a:rPr lang="en" sz="1500"/>
              <a:t>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50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5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 Digital Image Representation 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2150" y="1850700"/>
            <a:ext cx="4745650" cy="308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300" y="2163438"/>
            <a:ext cx="3939298" cy="246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7650" y="12867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Kernel And Its Output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000" y="2033000"/>
            <a:ext cx="4209624" cy="21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4024" y="2006250"/>
            <a:ext cx="4357576" cy="2265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 Convolution And MaxPool Execution In Action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88" y="1979925"/>
            <a:ext cx="4088623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7635" y="2166525"/>
            <a:ext cx="4491789" cy="19990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6133375" y="4478300"/>
            <a:ext cx="16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727650" y="736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 CNN Architecture And Training 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813" y="1329075"/>
            <a:ext cx="6932374" cy="37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